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8" r:id="rId3"/>
    <p:sldId id="320" r:id="rId4"/>
    <p:sldId id="319" r:id="rId5"/>
    <p:sldId id="312" r:id="rId6"/>
    <p:sldId id="313" r:id="rId7"/>
    <p:sldId id="317" r:id="rId8"/>
    <p:sldId id="318" r:id="rId9"/>
    <p:sldId id="321" r:id="rId10"/>
    <p:sldId id="322" r:id="rId11"/>
    <p:sldId id="306" r:id="rId12"/>
    <p:sldId id="324" r:id="rId13"/>
    <p:sldId id="300" r:id="rId14"/>
  </p:sldIdLst>
  <p:sldSz cx="9144000" cy="6858000" type="screen4x3"/>
  <p:notesSz cx="6858000" cy="9144000"/>
  <p:embeddedFontLst>
    <p:embeddedFont>
      <p:font typeface="Univers" pitchFamily="34" charset="0"/>
      <p:regular r:id="rId17"/>
      <p:bold r:id="rId18"/>
      <p:italic r:id="rId19"/>
      <p:boldItalic r:id="rId20"/>
    </p:embeddedFont>
    <p:embeddedFont>
      <p:font typeface="Univers-Black-Italic" pitchFamily="2" charset="0"/>
      <p:regular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38281"/>
    <a:srgbClr val="A88F01"/>
    <a:srgbClr val="006172"/>
    <a:srgbClr val="009A3E"/>
    <a:srgbClr val="C42B1A"/>
    <a:srgbClr val="09356D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notesViewPr>
    <p:cSldViewPr>
      <p:cViewPr>
        <p:scale>
          <a:sx n="100" d="100"/>
          <a:sy n="100" d="100"/>
        </p:scale>
        <p:origin x="-2754" y="54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6842E181-412D-460B-B0C0-395B6C8CAC34}" type="datetimeFigureOut">
              <a:rPr lang="pt-BR"/>
              <a:pPr>
                <a:defRPr/>
              </a:pPr>
              <a:t>04/06/2013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886B2E1A-8162-4BEB-AA59-DB168C7838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8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63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139438E6-A6B7-4BC6-816F-299B20FDC8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114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9331EB7-69A0-4A7C-AFF0-628F397081B8}" type="slidenum">
              <a:rPr lang="pt-BR" sz="1200" u="none"/>
              <a:pPr algn="r"/>
              <a:t>1</a:t>
            </a:fld>
            <a:endParaRPr lang="pt-BR" sz="1200" u="none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4ECB9CC-3DC4-4D42-A7A0-EFD7439581A2}" type="slidenum">
              <a:rPr lang="pt-BR" sz="1200" u="none"/>
              <a:pPr algn="r"/>
              <a:t>2</a:t>
            </a:fld>
            <a:endParaRPr lang="pt-BR" sz="1200" u="none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6492A88-7832-453B-8C56-6B4EDBA8E026}" type="slidenum">
              <a:rPr lang="pt-BR" sz="1200" u="none"/>
              <a:pPr algn="r"/>
              <a:t>3</a:t>
            </a:fld>
            <a:endParaRPr lang="pt-BR" sz="1200" u="non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A664B96-147E-4025-8966-5CF8BC0766F4}" type="slidenum">
              <a:rPr lang="pt-BR" sz="1200" u="none"/>
              <a:pPr algn="r"/>
              <a:t>4</a:t>
            </a:fld>
            <a:endParaRPr lang="pt-BR" sz="1200" u="none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C214569-0DD2-43E9-A560-FD86393D11A8}" type="slidenum">
              <a:rPr lang="pt-BR" sz="1200" u="none"/>
              <a:pPr algn="r"/>
              <a:t>8</a:t>
            </a:fld>
            <a:endParaRPr lang="pt-BR" sz="1200" u="non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20BD69-8E97-462F-84E0-F11B04E63523}" type="slidenum">
              <a:rPr lang="pt-BR" sz="1200" u="none"/>
              <a:pPr algn="r"/>
              <a:t>9</a:t>
            </a:fld>
            <a:endParaRPr lang="pt-BR" sz="1200" u="non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EF3B7EE-9434-49FF-AC9B-0101F88002CF}" type="slidenum">
              <a:rPr lang="pt-BR" sz="1200" u="none"/>
              <a:pPr algn="r"/>
              <a:t>10</a:t>
            </a:fld>
            <a:endParaRPr lang="pt-BR" sz="1200" u="non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6E1A8AB-510A-4827-88FF-02BB54312D71}" type="slidenum">
              <a:rPr lang="pt-BR" sz="1200" u="none"/>
              <a:pPr algn="r"/>
              <a:t>13</a:t>
            </a:fld>
            <a:endParaRPr lang="pt-BR" sz="1200" u="non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BR" smtClean="0"/>
              <a:t>Slide 34</a:t>
            </a:r>
          </a:p>
          <a:p>
            <a:pPr algn="just"/>
            <a:r>
              <a:rPr lang="pt-BR" smtClean="0"/>
              <a:t>“Nosso trabalho é transformar dados em informação.</a:t>
            </a:r>
          </a:p>
          <a:p>
            <a:pPr algn="just"/>
            <a:r>
              <a:rPr lang="pt-BR" smtClean="0"/>
              <a:t>Informação que vai gerar conhecimento.”</a:t>
            </a:r>
          </a:p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38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2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24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3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4822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22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4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83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5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92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853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09356D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490538"/>
            <a:ext cx="9144000" cy="42862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graphicFrame>
        <p:nvGraphicFramePr>
          <p:cNvPr id="2" name="Object 41"/>
          <p:cNvGraphicFramePr>
            <a:graphicFrameLocks noChangeAspect="1"/>
          </p:cNvGraphicFramePr>
          <p:nvPr/>
        </p:nvGraphicFramePr>
        <p:xfrm>
          <a:off x="7772400" y="155575"/>
          <a:ext cx="11509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14" imgW="5082951" imgH="1003529" progId="">
                  <p:embed/>
                </p:oleObj>
              </mc:Choice>
              <mc:Fallback>
                <p:oleObj name="Image" r:id="rId14" imgW="5082951" imgH="1003529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55575"/>
                        <a:ext cx="1150938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1143000" cy="3962400"/>
          </a:xfrm>
          <a:prstGeom prst="rect">
            <a:avLst/>
          </a:prstGeom>
          <a:solidFill>
            <a:srgbClr val="0935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3962400"/>
            <a:ext cx="1143000" cy="2895600"/>
          </a:xfrm>
          <a:prstGeom prst="rect">
            <a:avLst/>
          </a:prstGeom>
          <a:solidFill>
            <a:srgbClr val="6E81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58888" y="2209800"/>
            <a:ext cx="650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u="none">
                <a:latin typeface="Univers-Black-Italic" pitchFamily="2" charset="0"/>
              </a:rPr>
              <a:t>Strategies for web-based </a:t>
            </a:r>
          </a:p>
          <a:p>
            <a:r>
              <a:rPr lang="en-US" altLang="en-US" sz="3600" u="none">
                <a:latin typeface="Univers-Black-Italic" pitchFamily="2" charset="0"/>
              </a:rPr>
              <a:t>data dissemination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70550" y="4076700"/>
            <a:ext cx="3365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u="none" dirty="0">
                <a:latin typeface="Univers" pitchFamily="34" charset="0"/>
              </a:rPr>
              <a:t>Ian M. </a:t>
            </a:r>
            <a:r>
              <a:rPr lang="en-US" altLang="en-US" sz="1400" u="none" dirty="0" err="1">
                <a:latin typeface="Univers" pitchFamily="34" charset="0"/>
              </a:rPr>
              <a:t>Nunes</a:t>
            </a:r>
            <a:r>
              <a:rPr lang="en-US" altLang="en-US" sz="1400" u="none" dirty="0">
                <a:latin typeface="Univers" pitchFamily="34" charset="0"/>
              </a:rPr>
              <a:t> – ian.nunes@ibge.gov.br</a:t>
            </a:r>
            <a:endParaRPr lang="en-US" altLang="en-US" u="none" dirty="0">
              <a:latin typeface="Univers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31051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8862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7543800" y="6402388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u="none">
                <a:latin typeface="Univers" pitchFamily="34" charset="0"/>
              </a:rPr>
              <a:t>06/06/2013</a:t>
            </a:r>
            <a:endParaRPr lang="en-US" altLang="en-US" u="none">
              <a:latin typeface="Univer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181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960438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800" b="1" u="none">
                <a:latin typeface="Univers" pitchFamily="34" charset="0"/>
              </a:rPr>
              <a:t>Embeddable services (widgets)</a:t>
            </a:r>
          </a:p>
          <a:p>
            <a:pPr lvl="2">
              <a:spcAft>
                <a:spcPct val="50000"/>
              </a:spcAft>
              <a:buFontTx/>
              <a:buChar char="•"/>
            </a:pPr>
            <a:endParaRPr lang="en-US" altLang="en-US" u="none">
              <a:solidFill>
                <a:srgbClr val="09356D"/>
              </a:solidFill>
              <a:latin typeface="Univers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b="1148"/>
          <a:stretch>
            <a:fillRect/>
          </a:stretch>
        </p:blipFill>
        <p:spPr bwMode="auto">
          <a:xfrm>
            <a:off x="1116013" y="1500188"/>
            <a:ext cx="3851275" cy="36671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/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r="1131" b="3001"/>
          <a:stretch>
            <a:fillRect/>
          </a:stretch>
        </p:blipFill>
        <p:spPr bwMode="auto">
          <a:xfrm>
            <a:off x="5062538" y="1500188"/>
            <a:ext cx="3724275" cy="3671887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940"/>
          <a:stretch>
            <a:fillRect/>
          </a:stretch>
        </p:blipFill>
        <p:spPr bwMode="auto">
          <a:xfrm>
            <a:off x="1373188" y="1500188"/>
            <a:ext cx="7056437" cy="4281487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/>
          <a:extLst/>
        </p:spPr>
      </p:pic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18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 b="1" u="none">
                <a:latin typeface="Univers" pitchFamily="34" charset="0"/>
              </a:rPr>
              <a:t>Data services (JSON - SDMX)</a:t>
            </a:r>
            <a:endParaRPr lang="en-US" altLang="en-US" u="none">
              <a:solidFill>
                <a:srgbClr val="09356D"/>
              </a:solidFill>
              <a:latin typeface="Univer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18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 b="1" u="none" dirty="0">
                <a:latin typeface="Univers" pitchFamily="34" charset="0"/>
              </a:rPr>
              <a:t>Data </a:t>
            </a:r>
            <a:r>
              <a:rPr lang="pt-BR" sz="2800" b="1" u="none" dirty="0" err="1">
                <a:latin typeface="Univers" pitchFamily="34" charset="0"/>
              </a:rPr>
              <a:t>services</a:t>
            </a:r>
            <a:r>
              <a:rPr lang="pt-BR" sz="2800" b="1" u="none" dirty="0">
                <a:latin typeface="Univers" pitchFamily="34" charset="0"/>
              </a:rPr>
              <a:t> (JSON - SDMX)</a:t>
            </a:r>
            <a:endParaRPr lang="en-US" altLang="en-US" u="none" dirty="0">
              <a:solidFill>
                <a:srgbClr val="09356D"/>
              </a:solidFill>
              <a:latin typeface="Univers" pitchFamily="34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7056437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060575" y="2019300"/>
            <a:ext cx="579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70000"/>
              </a:spcAft>
            </a:pPr>
            <a:r>
              <a:rPr lang="en-US" altLang="en-US" sz="2800" b="1" u="none">
                <a:latin typeface="Univers" pitchFamily="34" charset="0"/>
              </a:rPr>
              <a:t>Our job is turning data</a:t>
            </a:r>
            <a:br>
              <a:rPr lang="en-US" altLang="en-US" sz="2800" b="1" u="none">
                <a:latin typeface="Univers" pitchFamily="34" charset="0"/>
              </a:rPr>
            </a:br>
            <a:r>
              <a:rPr lang="en-US" altLang="en-US" sz="2800" b="1" u="none">
                <a:latin typeface="Univers" pitchFamily="34" charset="0"/>
              </a:rPr>
              <a:t>into information</a:t>
            </a:r>
            <a:r>
              <a:rPr lang="pt-BR" altLang="en-US" sz="2800" b="1" u="none">
                <a:latin typeface="Univers" pitchFamily="34" charset="0"/>
              </a:rPr>
              <a:t>.</a:t>
            </a:r>
          </a:p>
          <a:p>
            <a:pPr algn="ctr"/>
            <a:r>
              <a:rPr lang="en-US" altLang="en-US" sz="2800" b="1" u="none">
                <a:latin typeface="Univers" pitchFamily="34" charset="0"/>
              </a:rPr>
              <a:t>Information that will </a:t>
            </a:r>
            <a:br>
              <a:rPr lang="en-US" altLang="en-US" sz="2800" b="1" u="none">
                <a:latin typeface="Univers" pitchFamily="34" charset="0"/>
              </a:rPr>
            </a:br>
            <a:r>
              <a:rPr lang="en-US" altLang="en-US" sz="2800" b="1" u="none">
                <a:latin typeface="Univers" pitchFamily="34" charset="0"/>
              </a:rPr>
              <a:t>create knowledge</a:t>
            </a:r>
            <a:r>
              <a:rPr lang="pt-BR" altLang="en-US" sz="2800" b="1" u="none">
                <a:latin typeface="Univers" pitchFamily="34" charset="0"/>
              </a:rPr>
              <a:t>.</a:t>
            </a:r>
            <a:endParaRPr lang="en-US" altLang="en-US" sz="2800" b="1" u="none">
              <a:latin typeface="Univers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632075" y="4800600"/>
            <a:ext cx="464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u="none" dirty="0">
                <a:solidFill>
                  <a:srgbClr val="09356D"/>
                </a:solidFill>
                <a:latin typeface="Univers" pitchFamily="34" charset="0"/>
              </a:rPr>
              <a:t>www.ibge.gov.br</a:t>
            </a:r>
          </a:p>
          <a:p>
            <a:pPr algn="ctr"/>
            <a:r>
              <a:rPr lang="en-US" altLang="en-US" sz="2800" b="1" u="none" dirty="0">
                <a:solidFill>
                  <a:srgbClr val="09356D"/>
                </a:solidFill>
                <a:latin typeface="Univers" pitchFamily="34" charset="0"/>
              </a:rPr>
              <a:t>ian.nunes@ibge.gov.br</a:t>
            </a:r>
            <a:endParaRPr lang="en-US" altLang="en-US" b="1" u="none" dirty="0">
              <a:solidFill>
                <a:srgbClr val="09356D"/>
              </a:solidFill>
              <a:latin typeface="Univers" pitchFamily="34" charset="0"/>
            </a:endParaRPr>
          </a:p>
        </p:txBody>
      </p:sp>
      <p:pic>
        <p:nvPicPr>
          <p:cNvPr id="51209" name="Picture 9" descr="logooficialareaseg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51816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7581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842963" indent="-4572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800" b="1" u="none" dirty="0">
                <a:latin typeface="Univers" pitchFamily="34" charset="0"/>
              </a:rPr>
              <a:t>Simple and standardized</a:t>
            </a:r>
            <a:endParaRPr lang="en-US" altLang="en-US" sz="2800" b="1" u="none" dirty="0">
              <a:solidFill>
                <a:srgbClr val="C42B1A"/>
              </a:solidFill>
              <a:latin typeface="Univers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Layout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Standardized tables and charts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Standardized navigation experience and behavior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Thematic classification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Unified taxonomy</a:t>
            </a:r>
          </a:p>
          <a:p>
            <a:pPr lvl="1">
              <a:buFont typeface="Wingdings" pitchFamily="2" charset="2"/>
              <a:buChar char="§"/>
            </a:pPr>
            <a:endParaRPr lang="en-US" altLang="en-US" sz="2000" u="none" dirty="0">
              <a:solidFill>
                <a:srgbClr val="09356D"/>
              </a:solidFill>
              <a:latin typeface="Univer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75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800" b="1" u="none">
                <a:latin typeface="Univers" pitchFamily="34" charset="0"/>
              </a:rPr>
              <a:t>Public segmentation (thematic apps)</a:t>
            </a:r>
            <a:endParaRPr lang="en-US" altLang="en-US" sz="2000" u="none">
              <a:solidFill>
                <a:srgbClr val="09356D"/>
              </a:solidFill>
              <a:latin typeface="Univers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5679" t="10154" r="16799" b="3584"/>
          <a:stretch>
            <a:fillRect/>
          </a:stretch>
        </p:blipFill>
        <p:spPr bwMode="auto">
          <a:xfrm>
            <a:off x="1571625" y="1403350"/>
            <a:ext cx="3255963" cy="2600325"/>
          </a:xfrm>
          <a:prstGeom prst="rect">
            <a:avLst/>
          </a:prstGeom>
          <a:noFill/>
          <a:ln w="1270" cap="flat" cmpd="sng">
            <a:solidFill>
              <a:schemeClr val="bg2">
                <a:lumMod val="75000"/>
              </a:schemeClr>
            </a:solidFill>
            <a:bevel/>
          </a:ln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15223" t="10079" r="16535" b="3780"/>
          <a:stretch>
            <a:fillRect/>
          </a:stretch>
        </p:blipFill>
        <p:spPr bwMode="auto">
          <a:xfrm>
            <a:off x="4929188" y="1403350"/>
            <a:ext cx="3295650" cy="2601913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/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15748" t="10079" r="16142" b="1008"/>
          <a:stretch>
            <a:fillRect/>
          </a:stretch>
        </p:blipFill>
        <p:spPr bwMode="auto">
          <a:xfrm>
            <a:off x="1571625" y="4094163"/>
            <a:ext cx="3259138" cy="2659062"/>
          </a:xfrm>
          <a:prstGeom prst="rect">
            <a:avLst/>
          </a:prstGeom>
          <a:noFill/>
          <a:ln w="3175" cap="sq">
            <a:solidFill>
              <a:schemeClr val="bg2">
                <a:lumMod val="75000"/>
              </a:schemeClr>
            </a:solidFill>
          </a:ln>
          <a:effectLst/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 l="15338" t="6470" r="16532" b="5147"/>
          <a:stretch>
            <a:fillRect/>
          </a:stretch>
        </p:blipFill>
        <p:spPr bwMode="auto">
          <a:xfrm>
            <a:off x="4929188" y="4094163"/>
            <a:ext cx="3290887" cy="2667000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051"/>
          <p:cNvSpPr txBox="1">
            <a:spLocks noChangeArrowheads="1"/>
          </p:cNvSpPr>
          <p:nvPr/>
        </p:nvSpPr>
        <p:spPr bwMode="auto">
          <a:xfrm>
            <a:off x="989013" y="1258888"/>
            <a:ext cx="76866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sz="2800" u="none">
              <a:solidFill>
                <a:srgbClr val="09356D"/>
              </a:solidFill>
              <a:latin typeface="Univers" pitchFamily="34" charset="0"/>
            </a:endParaRPr>
          </a:p>
          <a:p>
            <a:endParaRPr lang="pt-BR" sz="2800" u="none">
              <a:solidFill>
                <a:srgbClr val="09356D"/>
              </a:solidFill>
              <a:latin typeface="Univers" pitchFamily="34" charset="0"/>
            </a:endParaRPr>
          </a:p>
          <a:p>
            <a:endParaRPr lang="pt-BR" u="none">
              <a:solidFill>
                <a:srgbClr val="09356D"/>
              </a:solidFill>
              <a:latin typeface="Univers" pitchFamily="34" charset="0"/>
            </a:endParaRPr>
          </a:p>
          <a:p>
            <a:endParaRPr lang="en-US" altLang="en-US" u="none"/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97401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842963" indent="-4572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800" b="1" u="none">
                <a:latin typeface="Univers" pitchFamily="34" charset="0"/>
              </a:rPr>
              <a:t>Mashup </a:t>
            </a:r>
            <a:endParaRPr lang="en-US" altLang="en-US" sz="2800" b="1" u="none">
              <a:solidFill>
                <a:srgbClr val="C42B1A"/>
              </a:solidFill>
              <a:latin typeface="Univers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>
                <a:solidFill>
                  <a:srgbClr val="09356D"/>
                </a:solidFill>
                <a:latin typeface="Univers" pitchFamily="34" charset="0"/>
              </a:rPr>
              <a:t>Lightweight solutions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>
                <a:solidFill>
                  <a:srgbClr val="09356D"/>
                </a:solidFill>
                <a:latin typeface="Univers" pitchFamily="34" charset="0"/>
              </a:rPr>
              <a:t>Constant updating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>
                <a:solidFill>
                  <a:srgbClr val="09356D"/>
                </a:solidFill>
                <a:latin typeface="Univers" pitchFamily="34" charset="0"/>
              </a:rPr>
              <a:t>User-centric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>
                <a:solidFill>
                  <a:srgbClr val="09356D"/>
                </a:solidFill>
                <a:latin typeface="Univers" pitchFamily="34" charset="0"/>
              </a:rPr>
              <a:t>Smooth and gradual navigation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>
                <a:solidFill>
                  <a:srgbClr val="09356D"/>
                </a:solidFill>
                <a:latin typeface="Univers" pitchFamily="34" charset="0"/>
              </a:rPr>
              <a:t>Visualization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6719"/>
          <a:stretch>
            <a:fillRect/>
          </a:stretch>
        </p:blipFill>
        <p:spPr bwMode="auto">
          <a:xfrm>
            <a:off x="1071563" y="1571625"/>
            <a:ext cx="7720012" cy="4500563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/>
          <a:extLst/>
        </p:spPr>
      </p:pic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974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800" b="1" u="none">
                <a:latin typeface="Univers" pitchFamily="34" charset="0"/>
              </a:rPr>
              <a:t>Mashup example</a:t>
            </a:r>
            <a:endParaRPr lang="en-US" altLang="en-US" sz="2000" u="none">
              <a:solidFill>
                <a:srgbClr val="09356D"/>
              </a:solidFill>
              <a:latin typeface="Univer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974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800" b="1" u="none">
                <a:latin typeface="Univers" pitchFamily="34" charset="0"/>
              </a:rPr>
              <a:t>Mashup example</a:t>
            </a:r>
            <a:endParaRPr lang="en-US" altLang="en-US" sz="2000" u="none">
              <a:solidFill>
                <a:srgbClr val="09356D"/>
              </a:solidFill>
              <a:latin typeface="Univer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6719"/>
          <a:stretch>
            <a:fillRect/>
          </a:stretch>
        </p:blipFill>
        <p:spPr bwMode="auto">
          <a:xfrm>
            <a:off x="1071563" y="1611783"/>
            <a:ext cx="7686675" cy="4481513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974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800" b="1" u="none">
                <a:latin typeface="Univers" pitchFamily="34" charset="0"/>
              </a:rPr>
              <a:t>Mashup example</a:t>
            </a:r>
            <a:endParaRPr lang="en-US" altLang="en-US" sz="2000" u="none">
              <a:solidFill>
                <a:srgbClr val="09356D"/>
              </a:solidFill>
              <a:latin typeface="Univer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6719"/>
          <a:stretch>
            <a:fillRect/>
          </a:stretch>
        </p:blipFill>
        <p:spPr bwMode="auto">
          <a:xfrm>
            <a:off x="1071563" y="1571625"/>
            <a:ext cx="7720012" cy="4500563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51"/>
          <p:cNvSpPr txBox="1">
            <a:spLocks noChangeArrowheads="1"/>
          </p:cNvSpPr>
          <p:nvPr/>
        </p:nvSpPr>
        <p:spPr bwMode="auto">
          <a:xfrm>
            <a:off x="989013" y="1258888"/>
            <a:ext cx="76866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sz="2800" u="none">
              <a:solidFill>
                <a:srgbClr val="09356D"/>
              </a:solidFill>
              <a:latin typeface="Univers" pitchFamily="34" charset="0"/>
            </a:endParaRPr>
          </a:p>
          <a:p>
            <a:endParaRPr lang="pt-BR" sz="2800" u="none">
              <a:solidFill>
                <a:srgbClr val="09356D"/>
              </a:solidFill>
              <a:latin typeface="Univers" pitchFamily="34" charset="0"/>
            </a:endParaRPr>
          </a:p>
          <a:p>
            <a:endParaRPr lang="pt-BR" u="none">
              <a:solidFill>
                <a:srgbClr val="09356D"/>
              </a:solidFill>
              <a:latin typeface="Univers" pitchFamily="34" charset="0"/>
            </a:endParaRPr>
          </a:p>
          <a:p>
            <a:endParaRPr lang="en-US" altLang="en-US" u="none"/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97401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842963" indent="-4572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800" b="1" u="none" dirty="0">
                <a:latin typeface="Univers" pitchFamily="34" charset="0"/>
              </a:rPr>
              <a:t>Responsive design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CSS 3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HTML 5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 err="1">
                <a:solidFill>
                  <a:srgbClr val="09356D"/>
                </a:solidFill>
                <a:latin typeface="Univers" pitchFamily="34" charset="0"/>
              </a:rPr>
              <a:t>Javascript</a:t>
            </a:r>
            <a:endParaRPr lang="en-US" altLang="en-US" sz="2000" u="none" dirty="0">
              <a:solidFill>
                <a:srgbClr val="09356D"/>
              </a:solidFill>
              <a:latin typeface="Univers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Lightweight and multiplatform solutions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User-centric</a:t>
            </a:r>
          </a:p>
        </p:txBody>
      </p:sp>
      <p:pic>
        <p:nvPicPr>
          <p:cNvPr id="9220" name="Picture 2" descr="D:\Dropbox\Dropbox\Ibge\andro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643313"/>
            <a:ext cx="18002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Dropbox\Dropbox\Ibge\i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3857625"/>
            <a:ext cx="1800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D:\Dropbox\Dropbox\Ibge\windows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857625"/>
            <a:ext cx="1800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990600" y="866775"/>
            <a:ext cx="7758113" cy="286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842963" indent="-4572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800" b="1" u="none" dirty="0">
                <a:latin typeface="Univers" pitchFamily="34" charset="0"/>
              </a:rPr>
              <a:t>Contextual search </a:t>
            </a:r>
            <a:r>
              <a:rPr lang="en-US" altLang="en-US" sz="2800" u="none" dirty="0">
                <a:latin typeface="Univers" pitchFamily="34" charset="0"/>
              </a:rPr>
              <a:t>(</a:t>
            </a:r>
            <a:r>
              <a:rPr lang="en-US" altLang="en-US" u="none" dirty="0">
                <a:latin typeface="Univers" pitchFamily="34" charset="0"/>
              </a:rPr>
              <a:t>in progress)</a:t>
            </a:r>
            <a:endParaRPr lang="en-US" altLang="en-US" sz="2800" u="none" dirty="0">
              <a:solidFill>
                <a:srgbClr val="C42B1A"/>
              </a:solidFill>
              <a:latin typeface="Univers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Integration of all sorts of information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A simple web architecture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Reduced navigation depth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Multilanguage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Thematic apps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u="none" dirty="0">
                <a:solidFill>
                  <a:srgbClr val="09356D"/>
                </a:solidFill>
                <a:latin typeface="Univers" pitchFamily="34" charset="0"/>
              </a:rPr>
              <a:t>Promptness</a:t>
            </a:r>
          </a:p>
          <a:p>
            <a:pPr lvl="1">
              <a:spcAft>
                <a:spcPct val="50000"/>
              </a:spcAft>
              <a:buFont typeface="Arial" charset="0"/>
              <a:buChar char="•"/>
            </a:pPr>
            <a:endParaRPr lang="en-US" altLang="en-US" sz="2000" u="none" dirty="0">
              <a:solidFill>
                <a:srgbClr val="09356D"/>
              </a:solidFill>
              <a:latin typeface="Univers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714625"/>
            <a:ext cx="4149725" cy="392747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5172</TotalTime>
  <Words>139</Words>
  <Application>Microsoft Office PowerPoint</Application>
  <PresentationFormat>Apresentação na tela (4:3)</PresentationFormat>
  <Paragraphs>55</Paragraphs>
  <Slides>13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Univers</vt:lpstr>
      <vt:lpstr>Wingdings</vt:lpstr>
      <vt:lpstr>Univers-Black-Italic</vt:lpstr>
      <vt:lpstr>Blank Presentation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IBGE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GEC</dc:creator>
  <cp:lastModifiedBy>Ian</cp:lastModifiedBy>
  <cp:revision>398</cp:revision>
  <cp:lastPrinted>2006-08-04T14:15:37Z</cp:lastPrinted>
  <dcterms:created xsi:type="dcterms:W3CDTF">2001-03-06T14:47:28Z</dcterms:created>
  <dcterms:modified xsi:type="dcterms:W3CDTF">2013-06-05T12:39:35Z</dcterms:modified>
</cp:coreProperties>
</file>